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57" r:id="rId3"/>
    <p:sldId id="258" r:id="rId4"/>
    <p:sldId id="273" r:id="rId5"/>
    <p:sldId id="276" r:id="rId6"/>
    <p:sldId id="277" r:id="rId7"/>
    <p:sldId id="259" r:id="rId8"/>
    <p:sldId id="265" r:id="rId9"/>
    <p:sldId id="261" r:id="rId10"/>
    <p:sldId id="260" r:id="rId11"/>
    <p:sldId id="270" r:id="rId12"/>
    <p:sldId id="271" r:id="rId13"/>
    <p:sldId id="283" r:id="rId14"/>
    <p:sldId id="282" r:id="rId15"/>
    <p:sldId id="281" r:id="rId16"/>
    <p:sldId id="280" r:id="rId17"/>
    <p:sldId id="275" r:id="rId18"/>
    <p:sldId id="274" r:id="rId19"/>
    <p:sldId id="272" r:id="rId20"/>
    <p:sldId id="267" r:id="rId21"/>
    <p:sldId id="262" r:id="rId22"/>
    <p:sldId id="266" r:id="rId23"/>
    <p:sldId id="268" r:id="rId24"/>
    <p:sldId id="269" r:id="rId25"/>
    <p:sldId id="278" r:id="rId26"/>
    <p:sldId id="263" r:id="rId27"/>
    <p:sldId id="279" r:id="rId28"/>
    <p:sldId id="26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99EFA7-7261-4340-BB6F-30F9BFC08DEF}" v="184" dt="2022-02-25T14:21:52.8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D5037F4-06B1-446D-A7A2-69D29FC0CCBF}" type="datetimeFigureOut">
              <a:rPr lang="en-IN" smtClean="0"/>
              <a:t>25-02-2022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DB879DA5-7FB2-4DA3-8C82-A20B50466F7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1389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5037F4-06B1-446D-A7A2-69D29FC0CCBF}" type="datetimeFigureOut">
              <a:rPr lang="en-IN" smtClean="0"/>
              <a:t>25-02-2022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879DA5-7FB2-4DA3-8C82-A20B50466F79}" type="slidenum">
              <a:rPr lang="en-IN" smtClean="0"/>
              <a:t>‹#›</a:t>
            </a:fld>
            <a:endParaRPr lang="en-IN"/>
          </a:p>
        </p:txBody>
      </p:sp>
    </p:spTree>
    <p:extLst>
      <p:ext uri="{BB962C8B-B14F-4D97-AF65-F5344CB8AC3E}">
        <p14:creationId xmlns:p14="http://schemas.microsoft.com/office/powerpoint/2010/main" val="3639035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5037F4-06B1-446D-A7A2-69D29FC0CCBF}"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879DA5-7FB2-4DA3-8C82-A20B50466F7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9400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5037F4-06B1-446D-A7A2-69D29FC0CCBF}"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879DA5-7FB2-4DA3-8C82-A20B50466F7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068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5037F4-06B1-446D-A7A2-69D29FC0CCBF}"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879DA5-7FB2-4DA3-8C82-A20B50466F79}" type="slidenum">
              <a:rPr lang="en-IN" smtClean="0"/>
              <a:t>‹#›</a:t>
            </a:fld>
            <a:endParaRPr lang="en-IN"/>
          </a:p>
        </p:txBody>
      </p:sp>
    </p:spTree>
    <p:extLst>
      <p:ext uri="{BB962C8B-B14F-4D97-AF65-F5344CB8AC3E}">
        <p14:creationId xmlns:p14="http://schemas.microsoft.com/office/powerpoint/2010/main" val="2018642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5037F4-06B1-446D-A7A2-69D29FC0CCBF}"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879DA5-7FB2-4DA3-8C82-A20B50466F7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433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5037F4-06B1-446D-A7A2-69D29FC0CCBF}"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879DA5-7FB2-4DA3-8C82-A20B50466F7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4310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5037F4-06B1-446D-A7A2-69D29FC0CCBF}"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879DA5-7FB2-4DA3-8C82-A20B50466F7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0199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5037F4-06B1-446D-A7A2-69D29FC0CCBF}"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879DA5-7FB2-4DA3-8C82-A20B50466F7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0790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5037F4-06B1-446D-A7A2-69D29FC0CCBF}"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879DA5-7FB2-4DA3-8C82-A20B50466F79}" type="slidenum">
              <a:rPr lang="en-IN" smtClean="0"/>
              <a:t>‹#›</a:t>
            </a:fld>
            <a:endParaRPr lang="en-IN"/>
          </a:p>
        </p:txBody>
      </p:sp>
    </p:spTree>
    <p:extLst>
      <p:ext uri="{BB962C8B-B14F-4D97-AF65-F5344CB8AC3E}">
        <p14:creationId xmlns:p14="http://schemas.microsoft.com/office/powerpoint/2010/main" val="695137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5037F4-06B1-446D-A7A2-69D29FC0CCBF}"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879DA5-7FB2-4DA3-8C82-A20B50466F7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754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5037F4-06B1-446D-A7A2-69D29FC0CCBF}" type="datetimeFigureOut">
              <a:rPr lang="en-IN" smtClean="0"/>
              <a:t>25-02-2022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879DA5-7FB2-4DA3-8C82-A20B50466F79}"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5820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5037F4-06B1-446D-A7A2-69D29FC0CCBF}" type="datetimeFigureOut">
              <a:rPr lang="en-IN" smtClean="0"/>
              <a:t>25-02-2022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B879DA5-7FB2-4DA3-8C82-A20B50466F7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839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5037F4-06B1-446D-A7A2-69D29FC0CCBF}" type="datetimeFigureOut">
              <a:rPr lang="en-IN" smtClean="0"/>
              <a:t>25-02-2022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879DA5-7FB2-4DA3-8C82-A20B50466F7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536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5037F4-06B1-446D-A7A2-69D29FC0CCBF}" type="datetimeFigureOut">
              <a:rPr lang="en-IN" smtClean="0"/>
              <a:t>25-02-2022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B879DA5-7FB2-4DA3-8C82-A20B50466F79}" type="slidenum">
              <a:rPr lang="en-IN" smtClean="0"/>
              <a:t>‹#›</a:t>
            </a:fld>
            <a:endParaRPr lang="en-IN"/>
          </a:p>
        </p:txBody>
      </p:sp>
    </p:spTree>
    <p:extLst>
      <p:ext uri="{BB962C8B-B14F-4D97-AF65-F5344CB8AC3E}">
        <p14:creationId xmlns:p14="http://schemas.microsoft.com/office/powerpoint/2010/main" val="431692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5037F4-06B1-446D-A7A2-69D29FC0CCBF}" type="datetimeFigureOut">
              <a:rPr lang="en-IN" smtClean="0"/>
              <a:t>25-02-2022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879DA5-7FB2-4DA3-8C82-A20B50466F7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8637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5037F4-06B1-446D-A7A2-69D29FC0CCBF}" type="datetimeFigureOut">
              <a:rPr lang="en-IN" smtClean="0"/>
              <a:t>25-02-2022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879DA5-7FB2-4DA3-8C82-A20B50466F79}" type="slidenum">
              <a:rPr lang="en-IN" smtClean="0"/>
              <a:t>‹#›</a:t>
            </a:fld>
            <a:endParaRPr lang="en-IN"/>
          </a:p>
        </p:txBody>
      </p:sp>
    </p:spTree>
    <p:extLst>
      <p:ext uri="{BB962C8B-B14F-4D97-AF65-F5344CB8AC3E}">
        <p14:creationId xmlns:p14="http://schemas.microsoft.com/office/powerpoint/2010/main" val="190795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5037F4-06B1-446D-A7A2-69D29FC0CCBF}" type="datetimeFigureOut">
              <a:rPr lang="en-IN" smtClean="0"/>
              <a:t>25-02-2022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B879DA5-7FB2-4DA3-8C82-A20B50466F79}" type="slidenum">
              <a:rPr lang="en-IN" smtClean="0"/>
              <a:t>‹#›</a:t>
            </a:fld>
            <a:endParaRPr lang="en-IN"/>
          </a:p>
        </p:txBody>
      </p:sp>
    </p:spTree>
    <p:extLst>
      <p:ext uri="{BB962C8B-B14F-4D97-AF65-F5344CB8AC3E}">
        <p14:creationId xmlns:p14="http://schemas.microsoft.com/office/powerpoint/2010/main" val="350434836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investopedia.com/articles/pf/11/benefits-and-drawbacks-of-internet-banks.as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E8AA-1A06-4D4A-A988-B4070BE43842}"/>
              </a:ext>
            </a:extLst>
          </p:cNvPr>
          <p:cNvSpPr>
            <a:spLocks noGrp="1"/>
          </p:cNvSpPr>
          <p:nvPr>
            <p:ph type="ctrTitle"/>
          </p:nvPr>
        </p:nvSpPr>
        <p:spPr/>
        <p:txBody>
          <a:bodyPr/>
          <a:lstStyle/>
          <a:p>
            <a:r>
              <a:rPr lang="en-IN" b="1" dirty="0"/>
              <a:t>Online Banking</a:t>
            </a:r>
          </a:p>
        </p:txBody>
      </p:sp>
      <p:sp>
        <p:nvSpPr>
          <p:cNvPr id="7" name="Subtitle 6">
            <a:extLst>
              <a:ext uri="{FF2B5EF4-FFF2-40B4-BE49-F238E27FC236}">
                <a16:creationId xmlns:a16="http://schemas.microsoft.com/office/drawing/2014/main" id="{0F11A907-9D12-4681-B88A-C8D29C2793FA}"/>
              </a:ext>
            </a:extLst>
          </p:cNvPr>
          <p:cNvSpPr>
            <a:spLocks noGrp="1"/>
          </p:cNvSpPr>
          <p:nvPr>
            <p:ph type="subTitle" idx="1"/>
          </p:nvPr>
        </p:nvSpPr>
        <p:spPr/>
        <p:txBody>
          <a:bodyPr/>
          <a:lstStyle/>
          <a:p>
            <a:r>
              <a:rPr lang="en-IN" dirty="0"/>
              <a:t>ICIN BANK</a:t>
            </a:r>
          </a:p>
        </p:txBody>
      </p:sp>
    </p:spTree>
    <p:extLst>
      <p:ext uri="{BB962C8B-B14F-4D97-AF65-F5344CB8AC3E}">
        <p14:creationId xmlns:p14="http://schemas.microsoft.com/office/powerpoint/2010/main" val="3684749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C7E1-AD38-4071-B61A-A088BC789B61}"/>
              </a:ext>
            </a:extLst>
          </p:cNvPr>
          <p:cNvSpPr>
            <a:spLocks noGrp="1"/>
          </p:cNvSpPr>
          <p:nvPr>
            <p:ph type="title"/>
          </p:nvPr>
        </p:nvSpPr>
        <p:spPr>
          <a:xfrm>
            <a:off x="1295402" y="982133"/>
            <a:ext cx="9601196" cy="992442"/>
          </a:xfrm>
        </p:spPr>
        <p:txBody>
          <a:bodyPr/>
          <a:lstStyle/>
          <a:p>
            <a:r>
              <a:rPr lang="en-IN" b="1" dirty="0"/>
              <a:t>USER MODULE</a:t>
            </a:r>
          </a:p>
        </p:txBody>
      </p:sp>
      <p:sp>
        <p:nvSpPr>
          <p:cNvPr id="3" name="Content Placeholder 2">
            <a:extLst>
              <a:ext uri="{FF2B5EF4-FFF2-40B4-BE49-F238E27FC236}">
                <a16:creationId xmlns:a16="http://schemas.microsoft.com/office/drawing/2014/main" id="{E03488A1-CC04-425E-8A00-715FA4B64026}"/>
              </a:ext>
            </a:extLst>
          </p:cNvPr>
          <p:cNvSpPr>
            <a:spLocks noGrp="1"/>
          </p:cNvSpPr>
          <p:nvPr>
            <p:ph idx="1"/>
          </p:nvPr>
        </p:nvSpPr>
        <p:spPr>
          <a:xfrm>
            <a:off x="1295401" y="2637184"/>
            <a:ext cx="9601196" cy="3238684"/>
          </a:xfrm>
        </p:spPr>
        <p:txBody>
          <a:bodyPr>
            <a:normAutofit fontScale="92500" lnSpcReduction="10000"/>
          </a:bodyPr>
          <a:lstStyle/>
          <a:p>
            <a:pPr marL="0" indent="0">
              <a:buNone/>
            </a:pPr>
            <a:r>
              <a:rPr lang="en-IN" sz="2900" dirty="0"/>
              <a:t>  Each User must have a valid user id and password must be running for the system to function users must login in to system to access any record</a:t>
            </a:r>
            <a:r>
              <a:rPr lang="en-IN" dirty="0"/>
              <a:t>.</a:t>
            </a:r>
          </a:p>
          <a:p>
            <a:pPr marL="0" indent="0">
              <a:buNone/>
            </a:pPr>
            <a:endParaRPr lang="en-IN" dirty="0"/>
          </a:p>
          <a:p>
            <a:pPr marL="457200" indent="-457200">
              <a:buFont typeface="+mj-lt"/>
              <a:buAutoNum type="arabicPeriod"/>
            </a:pPr>
            <a:r>
              <a:rPr lang="en-IN" dirty="0"/>
              <a:t>User Registration and Login Page</a:t>
            </a:r>
          </a:p>
          <a:p>
            <a:pPr marL="457200" indent="-457200">
              <a:buFont typeface="+mj-lt"/>
              <a:buAutoNum type="arabicPeriod"/>
            </a:pPr>
            <a:r>
              <a:rPr lang="en-IN" dirty="0"/>
              <a:t>Profile</a:t>
            </a:r>
          </a:p>
          <a:p>
            <a:pPr marL="457200" indent="-457200">
              <a:buFont typeface="+mj-lt"/>
              <a:buAutoNum type="arabicPeriod"/>
            </a:pPr>
            <a:r>
              <a:rPr lang="en-IN" dirty="0"/>
              <a:t>Primary and Saving Account page</a:t>
            </a:r>
          </a:p>
        </p:txBody>
      </p:sp>
    </p:spTree>
    <p:extLst>
      <p:ext uri="{BB962C8B-B14F-4D97-AF65-F5344CB8AC3E}">
        <p14:creationId xmlns:p14="http://schemas.microsoft.com/office/powerpoint/2010/main" val="2899078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70ED-E1F1-446B-9BA9-71CBF8A97549}"/>
              </a:ext>
            </a:extLst>
          </p:cNvPr>
          <p:cNvSpPr>
            <a:spLocks noGrp="1"/>
          </p:cNvSpPr>
          <p:nvPr>
            <p:ph type="title"/>
          </p:nvPr>
        </p:nvSpPr>
        <p:spPr/>
        <p:txBody>
          <a:bodyPr/>
          <a:lstStyle/>
          <a:p>
            <a:r>
              <a:rPr lang="en-IN" dirty="0"/>
              <a:t>User Module</a:t>
            </a:r>
          </a:p>
        </p:txBody>
      </p:sp>
      <p:sp>
        <p:nvSpPr>
          <p:cNvPr id="3" name="Content Placeholder 2">
            <a:extLst>
              <a:ext uri="{FF2B5EF4-FFF2-40B4-BE49-F238E27FC236}">
                <a16:creationId xmlns:a16="http://schemas.microsoft.com/office/drawing/2014/main" id="{801AC8E3-27E6-4A82-B76C-673C2AAB3950}"/>
              </a:ext>
            </a:extLst>
          </p:cNvPr>
          <p:cNvSpPr>
            <a:spLocks noGrp="1"/>
          </p:cNvSpPr>
          <p:nvPr>
            <p:ph idx="1"/>
          </p:nvPr>
        </p:nvSpPr>
        <p:spPr/>
        <p:txBody>
          <a:bodyPr/>
          <a:lstStyle/>
          <a:p>
            <a:pPr marL="0" indent="0">
              <a:buNone/>
            </a:pPr>
            <a:r>
              <a:rPr lang="en-IN" dirty="0"/>
              <a:t>4. Account statement</a:t>
            </a:r>
          </a:p>
          <a:p>
            <a:pPr marL="0" indent="0">
              <a:buNone/>
            </a:pPr>
            <a:r>
              <a:rPr lang="en-IN" dirty="0"/>
              <a:t>5. Withdraw and Deposit page</a:t>
            </a:r>
          </a:p>
          <a:p>
            <a:pPr marL="0" indent="0">
              <a:buNone/>
            </a:pPr>
            <a:r>
              <a:rPr lang="en-IN" dirty="0"/>
              <a:t>6.  Loan Page</a:t>
            </a:r>
          </a:p>
          <a:p>
            <a:pPr marL="0" indent="0">
              <a:buNone/>
            </a:pPr>
            <a:r>
              <a:rPr lang="en-IN" dirty="0"/>
              <a:t>7. Fund Transaction Page</a:t>
            </a:r>
          </a:p>
          <a:p>
            <a:pPr marL="0" indent="0">
              <a:buNone/>
            </a:pPr>
            <a:r>
              <a:rPr lang="en-IN" dirty="0"/>
              <a:t>8. Add Recipient.</a:t>
            </a:r>
          </a:p>
        </p:txBody>
      </p:sp>
    </p:spTree>
    <p:extLst>
      <p:ext uri="{BB962C8B-B14F-4D97-AF65-F5344CB8AC3E}">
        <p14:creationId xmlns:p14="http://schemas.microsoft.com/office/powerpoint/2010/main" val="2802511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3914-9A3D-4403-8476-4A8CC6B85459}"/>
              </a:ext>
            </a:extLst>
          </p:cNvPr>
          <p:cNvSpPr>
            <a:spLocks noGrp="1"/>
          </p:cNvSpPr>
          <p:nvPr>
            <p:ph type="title"/>
          </p:nvPr>
        </p:nvSpPr>
        <p:spPr/>
        <p:txBody>
          <a:bodyPr/>
          <a:lstStyle/>
          <a:p>
            <a:r>
              <a:rPr lang="en-IN" dirty="0"/>
              <a:t>Assumptions</a:t>
            </a:r>
          </a:p>
        </p:txBody>
      </p:sp>
      <p:sp>
        <p:nvSpPr>
          <p:cNvPr id="3" name="Content Placeholder 2">
            <a:extLst>
              <a:ext uri="{FF2B5EF4-FFF2-40B4-BE49-F238E27FC236}">
                <a16:creationId xmlns:a16="http://schemas.microsoft.com/office/drawing/2014/main" id="{993B99DC-5258-4F2E-9F0B-75F179F95F03}"/>
              </a:ext>
            </a:extLst>
          </p:cNvPr>
          <p:cNvSpPr>
            <a:spLocks noGrp="1"/>
          </p:cNvSpPr>
          <p:nvPr>
            <p:ph idx="1"/>
          </p:nvPr>
        </p:nvSpPr>
        <p:spPr/>
        <p:txBody>
          <a:bodyPr/>
          <a:lstStyle/>
          <a:p>
            <a:r>
              <a:rPr lang="en-US" dirty="0"/>
              <a:t>Each user must have a valid user id and password</a:t>
            </a:r>
          </a:p>
          <a:p>
            <a:r>
              <a:rPr lang="en-US" dirty="0"/>
              <a:t>Server must be running for the system to function</a:t>
            </a:r>
          </a:p>
          <a:p>
            <a:r>
              <a:rPr lang="en-US" dirty="0"/>
              <a:t>Users must log in to the system to access any record.</a:t>
            </a:r>
          </a:p>
          <a:p>
            <a:r>
              <a:rPr lang="en-US" dirty="0"/>
              <a:t>Only the Administrator can delete records.</a:t>
            </a:r>
          </a:p>
          <a:p>
            <a:r>
              <a:rPr lang="en-US" dirty="0"/>
              <a:t>Only admin can approve loanrequest, checkbook request, block the user .</a:t>
            </a:r>
            <a:endParaRPr lang="en-IN" dirty="0"/>
          </a:p>
        </p:txBody>
      </p:sp>
    </p:spTree>
    <p:extLst>
      <p:ext uri="{BB962C8B-B14F-4D97-AF65-F5344CB8AC3E}">
        <p14:creationId xmlns:p14="http://schemas.microsoft.com/office/powerpoint/2010/main" val="2143205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95B99-550B-4636-951C-0924FEE7A119}"/>
              </a:ext>
            </a:extLst>
          </p:cNvPr>
          <p:cNvSpPr>
            <a:spLocks noGrp="1"/>
          </p:cNvSpPr>
          <p:nvPr>
            <p:ph idx="1"/>
          </p:nvPr>
        </p:nvSpPr>
        <p:spPr/>
        <p:txBody>
          <a:bodyPr/>
          <a:lstStyle/>
          <a:p>
            <a:pPr marL="0" indent="0">
              <a:buNone/>
            </a:pPr>
            <a:r>
              <a:rPr lang="en-US" b="1" dirty="0"/>
              <a:t>           </a:t>
            </a:r>
            <a:r>
              <a:rPr lang="en-US" sz="3200" b="1" dirty="0"/>
              <a:t>Sequence Diagram For Online Banking</a:t>
            </a:r>
          </a:p>
        </p:txBody>
      </p:sp>
    </p:spTree>
    <p:extLst>
      <p:ext uri="{BB962C8B-B14F-4D97-AF65-F5344CB8AC3E}">
        <p14:creationId xmlns:p14="http://schemas.microsoft.com/office/powerpoint/2010/main" val="3318939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4CDD-72E3-44A7-B9F3-1B8EAA7C325A}"/>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210F5534-515D-44BF-B778-AAA3B463F6A8}"/>
              </a:ext>
            </a:extLst>
          </p:cNvPr>
          <p:cNvPicPr>
            <a:picLocks noGrp="1" noChangeAspect="1"/>
          </p:cNvPicPr>
          <p:nvPr>
            <p:ph idx="1"/>
          </p:nvPr>
        </p:nvPicPr>
        <p:blipFill>
          <a:blip r:embed="rId2"/>
          <a:stretch>
            <a:fillRect/>
          </a:stretch>
        </p:blipFill>
        <p:spPr>
          <a:xfrm>
            <a:off x="1288811" y="1037073"/>
            <a:ext cx="8831501" cy="4803340"/>
          </a:xfrm>
        </p:spPr>
      </p:pic>
    </p:spTree>
    <p:extLst>
      <p:ext uri="{BB962C8B-B14F-4D97-AF65-F5344CB8AC3E}">
        <p14:creationId xmlns:p14="http://schemas.microsoft.com/office/powerpoint/2010/main" val="81772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375BFC-EEBA-47F6-9B55-13E3F14ADC63}"/>
              </a:ext>
            </a:extLst>
          </p:cNvPr>
          <p:cNvSpPr>
            <a:spLocks noGrp="1"/>
          </p:cNvSpPr>
          <p:nvPr>
            <p:ph idx="1"/>
          </p:nvPr>
        </p:nvSpPr>
        <p:spPr/>
        <p:txBody>
          <a:bodyPr/>
          <a:lstStyle/>
          <a:p>
            <a:pPr marL="0" indent="0">
              <a:buNone/>
            </a:pPr>
            <a:r>
              <a:rPr lang="en-US" sz="3200" dirty="0"/>
              <a:t>        </a:t>
            </a:r>
            <a:r>
              <a:rPr lang="en-US" sz="3200" b="1" dirty="0"/>
              <a:t> UML Class Diagram and Usecase Diagram</a:t>
            </a:r>
            <a:endParaRPr lang="en-US" b="1"/>
          </a:p>
        </p:txBody>
      </p:sp>
    </p:spTree>
    <p:extLst>
      <p:ext uri="{BB962C8B-B14F-4D97-AF65-F5344CB8AC3E}">
        <p14:creationId xmlns:p14="http://schemas.microsoft.com/office/powerpoint/2010/main" val="4104815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C913B2F2-984A-416D-A7F9-B120A4D30112}"/>
              </a:ext>
            </a:extLst>
          </p:cNvPr>
          <p:cNvPicPr>
            <a:picLocks noGrp="1" noChangeAspect="1"/>
          </p:cNvPicPr>
          <p:nvPr>
            <p:ph idx="1"/>
          </p:nvPr>
        </p:nvPicPr>
        <p:blipFill>
          <a:blip r:embed="rId2"/>
          <a:stretch>
            <a:fillRect/>
          </a:stretch>
        </p:blipFill>
        <p:spPr>
          <a:xfrm>
            <a:off x="1000679" y="907672"/>
            <a:ext cx="3771050" cy="5156086"/>
          </a:xfrm>
        </p:spPr>
      </p:pic>
      <p:pic>
        <p:nvPicPr>
          <p:cNvPr id="5" name="Picture 5" descr="Chart, diagram, bubble chart&#10;&#10;Description automatically generated">
            <a:extLst>
              <a:ext uri="{FF2B5EF4-FFF2-40B4-BE49-F238E27FC236}">
                <a16:creationId xmlns:a16="http://schemas.microsoft.com/office/drawing/2014/main" id="{2B6D4058-9441-4C56-9DA6-BFD1300BE318}"/>
              </a:ext>
            </a:extLst>
          </p:cNvPr>
          <p:cNvPicPr>
            <a:picLocks noChangeAspect="1"/>
          </p:cNvPicPr>
          <p:nvPr/>
        </p:nvPicPr>
        <p:blipFill>
          <a:blip r:embed="rId3"/>
          <a:stretch>
            <a:fillRect/>
          </a:stretch>
        </p:blipFill>
        <p:spPr>
          <a:xfrm>
            <a:off x="4933166" y="1096967"/>
            <a:ext cx="6626268" cy="4319600"/>
          </a:xfrm>
          <a:prstGeom prst="rect">
            <a:avLst/>
          </a:prstGeom>
        </p:spPr>
      </p:pic>
    </p:spTree>
    <p:extLst>
      <p:ext uri="{BB962C8B-B14F-4D97-AF65-F5344CB8AC3E}">
        <p14:creationId xmlns:p14="http://schemas.microsoft.com/office/powerpoint/2010/main" val="676265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BA22F-AC0B-40B2-A7B0-9EC0569A7740}"/>
              </a:ext>
            </a:extLst>
          </p:cNvPr>
          <p:cNvSpPr>
            <a:spLocks noGrp="1"/>
          </p:cNvSpPr>
          <p:nvPr>
            <p:ph idx="1"/>
          </p:nvPr>
        </p:nvSpPr>
        <p:spPr/>
        <p:txBody>
          <a:bodyPr>
            <a:normAutofit/>
          </a:bodyPr>
          <a:lstStyle/>
          <a:p>
            <a:pPr marL="0" indent="0">
              <a:buNone/>
            </a:pPr>
            <a:r>
              <a:rPr lang="en-IN" sz="4000" dirty="0"/>
              <a:t>                        ER Diagram</a:t>
            </a:r>
          </a:p>
        </p:txBody>
      </p:sp>
    </p:spTree>
    <p:extLst>
      <p:ext uri="{BB962C8B-B14F-4D97-AF65-F5344CB8AC3E}">
        <p14:creationId xmlns:p14="http://schemas.microsoft.com/office/powerpoint/2010/main" val="540936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29D6741-DED1-4888-BEAF-10362AD15063}"/>
              </a:ext>
            </a:extLst>
          </p:cNvPr>
          <p:cNvPicPr>
            <a:picLocks noGrp="1" noChangeAspect="1"/>
          </p:cNvPicPr>
          <p:nvPr>
            <p:ph idx="1"/>
          </p:nvPr>
        </p:nvPicPr>
        <p:blipFill>
          <a:blip r:embed="rId2"/>
          <a:stretch>
            <a:fillRect/>
          </a:stretch>
        </p:blipFill>
        <p:spPr>
          <a:xfrm>
            <a:off x="1192696" y="755375"/>
            <a:ext cx="9703901" cy="5459896"/>
          </a:xfrm>
          <a:prstGeom prst="rect">
            <a:avLst/>
          </a:prstGeom>
        </p:spPr>
      </p:pic>
    </p:spTree>
    <p:extLst>
      <p:ext uri="{BB962C8B-B14F-4D97-AF65-F5344CB8AC3E}">
        <p14:creationId xmlns:p14="http://schemas.microsoft.com/office/powerpoint/2010/main" val="209920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BDD1-9160-4D7E-B05E-8C096EDD6264}"/>
              </a:ext>
            </a:extLst>
          </p:cNvPr>
          <p:cNvSpPr>
            <a:spLocks noGrp="1"/>
          </p:cNvSpPr>
          <p:nvPr>
            <p:ph type="title"/>
          </p:nvPr>
        </p:nvSpPr>
        <p:spPr/>
        <p:txBody>
          <a:bodyPr/>
          <a:lstStyle/>
          <a:p>
            <a:r>
              <a:rPr lang="en-IN" dirty="0"/>
              <a:t>Unit Testing</a:t>
            </a:r>
          </a:p>
        </p:txBody>
      </p:sp>
      <p:sp>
        <p:nvSpPr>
          <p:cNvPr id="3" name="Content Placeholder 2">
            <a:extLst>
              <a:ext uri="{FF2B5EF4-FFF2-40B4-BE49-F238E27FC236}">
                <a16:creationId xmlns:a16="http://schemas.microsoft.com/office/drawing/2014/main" id="{C31155E1-63B9-4D71-8DA2-86C064A0DD2A}"/>
              </a:ext>
            </a:extLst>
          </p:cNvPr>
          <p:cNvSpPr>
            <a:spLocks noGrp="1"/>
          </p:cNvSpPr>
          <p:nvPr>
            <p:ph idx="1"/>
          </p:nvPr>
        </p:nvSpPr>
        <p:spPr/>
        <p:txBody>
          <a:bodyPr/>
          <a:lstStyle/>
          <a:p>
            <a:r>
              <a:rPr lang="en-US" dirty="0"/>
              <a:t>Verify that for new users based on the user id of the user, their records are added in the database.</a:t>
            </a:r>
          </a:p>
          <a:p>
            <a:r>
              <a:rPr lang="en-US" dirty="0"/>
              <a:t>Verify that for existing users based on the s.no. of the user, their records are added in the database.</a:t>
            </a:r>
          </a:p>
          <a:p>
            <a:pPr marL="0" indent="0">
              <a:buNone/>
            </a:pPr>
            <a:endParaRPr lang="en-US" dirty="0"/>
          </a:p>
        </p:txBody>
      </p:sp>
    </p:spTree>
    <p:extLst>
      <p:ext uri="{BB962C8B-B14F-4D97-AF65-F5344CB8AC3E}">
        <p14:creationId xmlns:p14="http://schemas.microsoft.com/office/powerpoint/2010/main" val="2704546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CB05-8D3E-49E0-B68E-83C43C583B0F}"/>
              </a:ext>
            </a:extLst>
          </p:cNvPr>
          <p:cNvSpPr>
            <a:spLocks noGrp="1"/>
          </p:cNvSpPr>
          <p:nvPr>
            <p:ph type="title"/>
          </p:nvPr>
        </p:nvSpPr>
        <p:spPr/>
        <p:txBody>
          <a:bodyPr>
            <a:normAutofit/>
          </a:bodyPr>
          <a:lstStyle/>
          <a:p>
            <a:pPr algn="l"/>
            <a:r>
              <a:rPr lang="en-IN" sz="4000" b="1" dirty="0"/>
              <a:t>TEAM MEMBERS</a:t>
            </a:r>
          </a:p>
        </p:txBody>
      </p:sp>
      <p:sp>
        <p:nvSpPr>
          <p:cNvPr id="3" name="Content Placeholder 2">
            <a:extLst>
              <a:ext uri="{FF2B5EF4-FFF2-40B4-BE49-F238E27FC236}">
                <a16:creationId xmlns:a16="http://schemas.microsoft.com/office/drawing/2014/main" id="{4050ACF6-104A-49FA-B16D-163FD071036C}"/>
              </a:ext>
            </a:extLst>
          </p:cNvPr>
          <p:cNvSpPr>
            <a:spLocks noGrp="1"/>
          </p:cNvSpPr>
          <p:nvPr>
            <p:ph idx="1"/>
          </p:nvPr>
        </p:nvSpPr>
        <p:spPr>
          <a:xfrm>
            <a:off x="1295401" y="2556931"/>
            <a:ext cx="3210338" cy="3472807"/>
          </a:xfrm>
        </p:spPr>
        <p:txBody>
          <a:bodyPr>
            <a:noAutofit/>
          </a:bodyPr>
          <a:lstStyle/>
          <a:p>
            <a:r>
              <a:rPr lang="en-IN" sz="2800" dirty="0"/>
              <a:t>Sharyu</a:t>
            </a:r>
          </a:p>
          <a:p>
            <a:r>
              <a:rPr lang="en-IN" sz="2800" dirty="0"/>
              <a:t>Sushma</a:t>
            </a:r>
          </a:p>
          <a:p>
            <a:r>
              <a:rPr lang="en-IN" sz="2800" dirty="0"/>
              <a:t>Varalakshmi</a:t>
            </a:r>
          </a:p>
          <a:p>
            <a:r>
              <a:rPr lang="en-IN" sz="2800" dirty="0"/>
              <a:t>Anusha</a:t>
            </a:r>
          </a:p>
          <a:p>
            <a:r>
              <a:rPr lang="en-IN" sz="2800" dirty="0"/>
              <a:t>Vasavi</a:t>
            </a:r>
          </a:p>
        </p:txBody>
      </p:sp>
      <p:sp>
        <p:nvSpPr>
          <p:cNvPr id="5" name="TextBox 4">
            <a:extLst>
              <a:ext uri="{FF2B5EF4-FFF2-40B4-BE49-F238E27FC236}">
                <a16:creationId xmlns:a16="http://schemas.microsoft.com/office/drawing/2014/main" id="{1E7DF384-6058-4B3D-A827-F8BA8217DA2B}"/>
              </a:ext>
            </a:extLst>
          </p:cNvPr>
          <p:cNvSpPr txBox="1"/>
          <p:nvPr/>
        </p:nvSpPr>
        <p:spPr>
          <a:xfrm>
            <a:off x="5433392" y="2556931"/>
            <a:ext cx="6096000" cy="2899255"/>
          </a:xfrm>
          <a:prstGeom prst="rect">
            <a:avLst/>
          </a:prstGeom>
          <a:noFill/>
        </p:spPr>
        <p:txBody>
          <a:bodyPr wrap="square">
            <a:spAutoFit/>
          </a:bodyPr>
          <a:lstStyle/>
          <a:p>
            <a:pPr marL="457200" marR="0" lvl="0" indent="-457200" algn="l" defTabSz="457200" rtl="0" eaLnBrk="1" fontAlgn="auto" latinLnBrk="0" hangingPunct="1">
              <a:lnSpc>
                <a:spcPct val="100000"/>
              </a:lnSpc>
              <a:spcBef>
                <a:spcPct val="20000"/>
              </a:spcBef>
              <a:spcAft>
                <a:spcPts val="600"/>
              </a:spcAft>
              <a:buClr>
                <a:srgbClr val="B15E28"/>
              </a:buClr>
              <a:buSzPct val="115000"/>
              <a:buFont typeface="Arial" panose="020B0604020202020204" pitchFamily="34" charset="0"/>
              <a:buChar char="•"/>
              <a:tabLst/>
              <a:defRPr/>
            </a:pPr>
            <a:r>
              <a:rPr kumimoji="0" lang="en-IN" sz="2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Hari</a:t>
            </a:r>
          </a:p>
          <a:p>
            <a:pPr marL="457200" marR="0" lvl="0" indent="-457200" algn="l" defTabSz="457200" rtl="0" eaLnBrk="1" fontAlgn="auto" latinLnBrk="0" hangingPunct="1">
              <a:lnSpc>
                <a:spcPct val="100000"/>
              </a:lnSpc>
              <a:spcBef>
                <a:spcPct val="20000"/>
              </a:spcBef>
              <a:spcAft>
                <a:spcPts val="600"/>
              </a:spcAft>
              <a:buClr>
                <a:srgbClr val="B15E28"/>
              </a:buClr>
              <a:buSzPct val="115000"/>
              <a:buFont typeface="Arial" panose="020B0604020202020204" pitchFamily="34" charset="0"/>
              <a:buChar char="•"/>
              <a:tabLst/>
              <a:defRPr/>
            </a:pPr>
            <a:r>
              <a:rPr kumimoji="0" lang="en-IN" sz="2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Sandeep</a:t>
            </a:r>
          </a:p>
          <a:p>
            <a:pPr marL="457200" marR="0" lvl="0" indent="-457200" algn="l" defTabSz="457200" rtl="0" eaLnBrk="1" fontAlgn="auto" latinLnBrk="0" hangingPunct="1">
              <a:lnSpc>
                <a:spcPct val="100000"/>
              </a:lnSpc>
              <a:spcBef>
                <a:spcPct val="20000"/>
              </a:spcBef>
              <a:spcAft>
                <a:spcPts val="600"/>
              </a:spcAft>
              <a:buClr>
                <a:srgbClr val="B15E28"/>
              </a:buClr>
              <a:buSzPct val="115000"/>
              <a:buFont typeface="Arial" panose="020B0604020202020204" pitchFamily="34" charset="0"/>
              <a:buChar char="•"/>
              <a:tabLst/>
              <a:defRPr/>
            </a:pPr>
            <a:r>
              <a:rPr kumimoji="0" lang="en-IN" sz="2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Preethi</a:t>
            </a:r>
          </a:p>
          <a:p>
            <a:pPr marL="457200" marR="0" lvl="0" indent="-457200" algn="l" defTabSz="457200" rtl="0" eaLnBrk="1" fontAlgn="auto" latinLnBrk="0" hangingPunct="1">
              <a:lnSpc>
                <a:spcPct val="100000"/>
              </a:lnSpc>
              <a:spcBef>
                <a:spcPct val="20000"/>
              </a:spcBef>
              <a:spcAft>
                <a:spcPts val="600"/>
              </a:spcAft>
              <a:buClr>
                <a:srgbClr val="B15E28"/>
              </a:buClr>
              <a:buSzPct val="115000"/>
              <a:buFont typeface="Arial" panose="020B0604020202020204" pitchFamily="34" charset="0"/>
              <a:buChar char="•"/>
              <a:tabLst/>
              <a:defRPr/>
            </a:pPr>
            <a:r>
              <a:rPr kumimoji="0" lang="en-IN" sz="2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Hema</a:t>
            </a:r>
          </a:p>
          <a:p>
            <a:pPr marL="457200" marR="0" lvl="0" indent="-457200" algn="l" defTabSz="457200" rtl="0" eaLnBrk="1" fontAlgn="auto" latinLnBrk="0" hangingPunct="1">
              <a:lnSpc>
                <a:spcPct val="100000"/>
              </a:lnSpc>
              <a:spcBef>
                <a:spcPct val="20000"/>
              </a:spcBef>
              <a:spcAft>
                <a:spcPts val="600"/>
              </a:spcAft>
              <a:buClr>
                <a:srgbClr val="B15E28"/>
              </a:buClr>
              <a:buSzPct val="115000"/>
              <a:buFont typeface="Arial" panose="020B0604020202020204" pitchFamily="34" charset="0"/>
              <a:buChar char="•"/>
              <a:tabLst/>
              <a:defRPr/>
            </a:pPr>
            <a:r>
              <a:rPr kumimoji="0" lang="en-IN" sz="2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Farha</a:t>
            </a:r>
            <a:endParaRPr lang="en-IN" dirty="0"/>
          </a:p>
        </p:txBody>
      </p:sp>
    </p:spTree>
    <p:extLst>
      <p:ext uri="{BB962C8B-B14F-4D97-AF65-F5344CB8AC3E}">
        <p14:creationId xmlns:p14="http://schemas.microsoft.com/office/powerpoint/2010/main" val="1685574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3AEE-9D48-4250-9AAF-E1FB193D6C34}"/>
              </a:ext>
            </a:extLst>
          </p:cNvPr>
          <p:cNvSpPr>
            <a:spLocks noGrp="1"/>
          </p:cNvSpPr>
          <p:nvPr>
            <p:ph type="title"/>
          </p:nvPr>
        </p:nvSpPr>
        <p:spPr>
          <a:xfrm>
            <a:off x="1295402" y="808383"/>
            <a:ext cx="9601196" cy="1477616"/>
          </a:xfrm>
        </p:spPr>
        <p:txBody>
          <a:bodyPr>
            <a:normAutofit/>
          </a:bodyPr>
          <a:lstStyle/>
          <a:p>
            <a:r>
              <a:rPr lang="en-IN" sz="3200" dirty="0"/>
              <a:t>OUTPUT</a:t>
            </a:r>
            <a:br>
              <a:rPr lang="en-IN" sz="3200" dirty="0"/>
            </a:br>
            <a:r>
              <a:rPr lang="en-IN" sz="3200" dirty="0"/>
              <a:t>Welcome Page</a:t>
            </a:r>
          </a:p>
        </p:txBody>
      </p:sp>
      <p:pic>
        <p:nvPicPr>
          <p:cNvPr id="4" name="Content Placeholder 3">
            <a:extLst>
              <a:ext uri="{FF2B5EF4-FFF2-40B4-BE49-F238E27FC236}">
                <a16:creationId xmlns:a16="http://schemas.microsoft.com/office/drawing/2014/main" id="{684EBCB5-77D2-4BE9-A013-CAC8FAD19DAD}"/>
              </a:ext>
            </a:extLst>
          </p:cNvPr>
          <p:cNvPicPr>
            <a:picLocks noGrp="1" noChangeAspect="1"/>
          </p:cNvPicPr>
          <p:nvPr>
            <p:ph idx="1"/>
          </p:nvPr>
        </p:nvPicPr>
        <p:blipFill>
          <a:blip r:embed="rId2"/>
          <a:stretch>
            <a:fillRect/>
          </a:stretch>
        </p:blipFill>
        <p:spPr>
          <a:xfrm>
            <a:off x="3145343" y="2557463"/>
            <a:ext cx="5901314" cy="3317875"/>
          </a:xfrm>
          <a:prstGeom prst="rect">
            <a:avLst/>
          </a:prstGeom>
        </p:spPr>
      </p:pic>
    </p:spTree>
    <p:extLst>
      <p:ext uri="{BB962C8B-B14F-4D97-AF65-F5344CB8AC3E}">
        <p14:creationId xmlns:p14="http://schemas.microsoft.com/office/powerpoint/2010/main" val="3418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C2E6-04D2-445A-A1B4-2B2037A6AD32}"/>
              </a:ext>
            </a:extLst>
          </p:cNvPr>
          <p:cNvSpPr>
            <a:spLocks noGrp="1"/>
          </p:cNvSpPr>
          <p:nvPr>
            <p:ph type="title"/>
          </p:nvPr>
        </p:nvSpPr>
        <p:spPr>
          <a:xfrm>
            <a:off x="1295402" y="982133"/>
            <a:ext cx="9601196" cy="1204476"/>
          </a:xfrm>
        </p:spPr>
        <p:txBody>
          <a:bodyPr>
            <a:normAutofit fontScale="90000"/>
          </a:bodyPr>
          <a:lstStyle/>
          <a:p>
            <a:br>
              <a:rPr lang="en-IN" b="1" dirty="0"/>
            </a:br>
            <a:r>
              <a:rPr lang="en-IN" b="1" dirty="0"/>
              <a:t>Admin Page</a:t>
            </a:r>
          </a:p>
        </p:txBody>
      </p:sp>
      <p:pic>
        <p:nvPicPr>
          <p:cNvPr id="4" name="Content Placeholder 3">
            <a:extLst>
              <a:ext uri="{FF2B5EF4-FFF2-40B4-BE49-F238E27FC236}">
                <a16:creationId xmlns:a16="http://schemas.microsoft.com/office/drawing/2014/main" id="{0C3AE4B4-0226-4865-A47F-9267F2E37E68}"/>
              </a:ext>
            </a:extLst>
          </p:cNvPr>
          <p:cNvPicPr>
            <a:picLocks noGrp="1" noChangeAspect="1"/>
          </p:cNvPicPr>
          <p:nvPr>
            <p:ph idx="1"/>
          </p:nvPr>
        </p:nvPicPr>
        <p:blipFill>
          <a:blip r:embed="rId2"/>
          <a:stretch>
            <a:fillRect/>
          </a:stretch>
        </p:blipFill>
        <p:spPr>
          <a:xfrm>
            <a:off x="1722782" y="2305879"/>
            <a:ext cx="8653669" cy="3569460"/>
          </a:xfrm>
          <a:prstGeom prst="rect">
            <a:avLst/>
          </a:prstGeom>
        </p:spPr>
      </p:pic>
      <p:sp>
        <p:nvSpPr>
          <p:cNvPr id="5" name="AutoShape 2">
            <a:extLst>
              <a:ext uri="{FF2B5EF4-FFF2-40B4-BE49-F238E27FC236}">
                <a16:creationId xmlns:a16="http://schemas.microsoft.com/office/drawing/2014/main" id="{B7F54FAD-056E-459E-B40B-FDC1FFAA65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49261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9660-016E-4E14-9828-738F4BEDE4D0}"/>
              </a:ext>
            </a:extLst>
          </p:cNvPr>
          <p:cNvSpPr>
            <a:spLocks noGrp="1"/>
          </p:cNvSpPr>
          <p:nvPr>
            <p:ph type="title"/>
          </p:nvPr>
        </p:nvSpPr>
        <p:spPr>
          <a:xfrm>
            <a:off x="1295402" y="1815548"/>
            <a:ext cx="9601196" cy="470451"/>
          </a:xfrm>
        </p:spPr>
        <p:txBody>
          <a:bodyPr>
            <a:normAutofit fontScale="90000"/>
          </a:bodyPr>
          <a:lstStyle/>
          <a:p>
            <a:r>
              <a:rPr lang="en-IN" dirty="0"/>
              <a:t>User Page</a:t>
            </a:r>
          </a:p>
        </p:txBody>
      </p:sp>
      <p:pic>
        <p:nvPicPr>
          <p:cNvPr id="4" name="Content Placeholder 3">
            <a:extLst>
              <a:ext uri="{FF2B5EF4-FFF2-40B4-BE49-F238E27FC236}">
                <a16:creationId xmlns:a16="http://schemas.microsoft.com/office/drawing/2014/main" id="{51614843-8419-48A2-BA15-8972E65340E7}"/>
              </a:ext>
            </a:extLst>
          </p:cNvPr>
          <p:cNvPicPr>
            <a:picLocks noGrp="1" noChangeAspect="1"/>
          </p:cNvPicPr>
          <p:nvPr>
            <p:ph idx="1"/>
          </p:nvPr>
        </p:nvPicPr>
        <p:blipFill>
          <a:blip r:embed="rId2"/>
          <a:stretch>
            <a:fillRect/>
          </a:stretch>
        </p:blipFill>
        <p:spPr>
          <a:xfrm>
            <a:off x="3145343" y="2557463"/>
            <a:ext cx="5901314" cy="3317875"/>
          </a:xfrm>
          <a:prstGeom prst="rect">
            <a:avLst/>
          </a:prstGeom>
        </p:spPr>
      </p:pic>
    </p:spTree>
    <p:extLst>
      <p:ext uri="{BB962C8B-B14F-4D97-AF65-F5344CB8AC3E}">
        <p14:creationId xmlns:p14="http://schemas.microsoft.com/office/powerpoint/2010/main" val="31801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B3A5-1AD5-4E8D-AA6D-DCC850C058FB}"/>
              </a:ext>
            </a:extLst>
          </p:cNvPr>
          <p:cNvSpPr>
            <a:spLocks noGrp="1"/>
          </p:cNvSpPr>
          <p:nvPr>
            <p:ph type="title"/>
          </p:nvPr>
        </p:nvSpPr>
        <p:spPr>
          <a:xfrm>
            <a:off x="1295402" y="2001078"/>
            <a:ext cx="9601196" cy="291547"/>
          </a:xfrm>
        </p:spPr>
        <p:txBody>
          <a:bodyPr>
            <a:noAutofit/>
          </a:bodyPr>
          <a:lstStyle/>
          <a:p>
            <a:r>
              <a:rPr lang="en-IN" sz="3200" dirty="0"/>
              <a:t>Loan Request</a:t>
            </a:r>
          </a:p>
        </p:txBody>
      </p:sp>
      <p:pic>
        <p:nvPicPr>
          <p:cNvPr id="4" name="Content Placeholder 3">
            <a:extLst>
              <a:ext uri="{FF2B5EF4-FFF2-40B4-BE49-F238E27FC236}">
                <a16:creationId xmlns:a16="http://schemas.microsoft.com/office/drawing/2014/main" id="{256F1FE3-7C98-4AB9-8BCB-DF995411582B}"/>
              </a:ext>
            </a:extLst>
          </p:cNvPr>
          <p:cNvPicPr>
            <a:picLocks noGrp="1" noChangeAspect="1"/>
          </p:cNvPicPr>
          <p:nvPr>
            <p:ph idx="1"/>
          </p:nvPr>
        </p:nvPicPr>
        <p:blipFill>
          <a:blip r:embed="rId2"/>
          <a:stretch>
            <a:fillRect/>
          </a:stretch>
        </p:blipFill>
        <p:spPr>
          <a:xfrm>
            <a:off x="3145343" y="2557463"/>
            <a:ext cx="5901314" cy="3317875"/>
          </a:xfrm>
          <a:prstGeom prst="rect">
            <a:avLst/>
          </a:prstGeom>
        </p:spPr>
      </p:pic>
    </p:spTree>
    <p:extLst>
      <p:ext uri="{BB962C8B-B14F-4D97-AF65-F5344CB8AC3E}">
        <p14:creationId xmlns:p14="http://schemas.microsoft.com/office/powerpoint/2010/main" val="1832316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FD35-73B1-45AC-B6F9-27C1772B2C3E}"/>
              </a:ext>
            </a:extLst>
          </p:cNvPr>
          <p:cNvSpPr>
            <a:spLocks noGrp="1"/>
          </p:cNvSpPr>
          <p:nvPr>
            <p:ph type="title"/>
          </p:nvPr>
        </p:nvSpPr>
        <p:spPr>
          <a:xfrm>
            <a:off x="1295402" y="1948070"/>
            <a:ext cx="9601196" cy="337929"/>
          </a:xfrm>
        </p:spPr>
        <p:txBody>
          <a:bodyPr>
            <a:normAutofit fontScale="90000"/>
          </a:bodyPr>
          <a:lstStyle/>
          <a:p>
            <a:r>
              <a:rPr lang="en-IN" dirty="0"/>
              <a:t>Cheque Book Request</a:t>
            </a:r>
          </a:p>
        </p:txBody>
      </p:sp>
      <p:pic>
        <p:nvPicPr>
          <p:cNvPr id="4" name="Content Placeholder 3">
            <a:extLst>
              <a:ext uri="{FF2B5EF4-FFF2-40B4-BE49-F238E27FC236}">
                <a16:creationId xmlns:a16="http://schemas.microsoft.com/office/drawing/2014/main" id="{AF309F71-FB22-42DE-8283-7BE94720A54A}"/>
              </a:ext>
            </a:extLst>
          </p:cNvPr>
          <p:cNvPicPr>
            <a:picLocks noGrp="1" noChangeAspect="1"/>
          </p:cNvPicPr>
          <p:nvPr>
            <p:ph idx="1"/>
          </p:nvPr>
        </p:nvPicPr>
        <p:blipFill>
          <a:blip r:embed="rId2"/>
          <a:stretch>
            <a:fillRect/>
          </a:stretch>
        </p:blipFill>
        <p:spPr>
          <a:xfrm>
            <a:off x="3145343" y="2557463"/>
            <a:ext cx="5901314" cy="3317875"/>
          </a:xfrm>
          <a:prstGeom prst="rect">
            <a:avLst/>
          </a:prstGeom>
        </p:spPr>
      </p:pic>
    </p:spTree>
    <p:extLst>
      <p:ext uri="{BB962C8B-B14F-4D97-AF65-F5344CB8AC3E}">
        <p14:creationId xmlns:p14="http://schemas.microsoft.com/office/powerpoint/2010/main" val="1495974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0F619-7808-46BC-9B10-E751B2EEA359}"/>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34337D76-B2C1-489B-B678-3FA0A82BB659}"/>
              </a:ext>
            </a:extLst>
          </p:cNvPr>
          <p:cNvSpPr>
            <a:spLocks noGrp="1"/>
          </p:cNvSpPr>
          <p:nvPr>
            <p:ph idx="1"/>
          </p:nvPr>
        </p:nvSpPr>
        <p:spPr/>
        <p:txBody>
          <a:bodyPr>
            <a:normAutofit/>
          </a:bodyPr>
          <a:lstStyle/>
          <a:p>
            <a:pPr marL="0" indent="0">
              <a:buNone/>
            </a:pPr>
            <a:r>
              <a:rPr lang="en-US" dirty="0"/>
              <a:t> The key features are as follows :</a:t>
            </a:r>
          </a:p>
          <a:p>
            <a:pPr>
              <a:buFont typeface="Wingdings" panose="05000000000000000000" pitchFamily="2" charset="2"/>
              <a:buChar char="Ø"/>
            </a:pPr>
            <a:r>
              <a:rPr lang="en-US" dirty="0"/>
              <a:t> Balance and transaction history search </a:t>
            </a:r>
          </a:p>
          <a:p>
            <a:pPr>
              <a:buFont typeface="Wingdings" panose="05000000000000000000" pitchFamily="2" charset="2"/>
              <a:buChar char="Ø"/>
            </a:pPr>
            <a:r>
              <a:rPr lang="en-US" dirty="0"/>
              <a:t>E statements and statement preferences </a:t>
            </a:r>
          </a:p>
          <a:p>
            <a:pPr>
              <a:buFont typeface="Wingdings" panose="05000000000000000000" pitchFamily="2" charset="2"/>
              <a:buChar char="Ø"/>
            </a:pPr>
            <a:r>
              <a:rPr lang="en-US" dirty="0"/>
              <a:t> Order new statements </a:t>
            </a:r>
          </a:p>
          <a:p>
            <a:pPr>
              <a:buFont typeface="Wingdings" panose="05000000000000000000" pitchFamily="2" charset="2"/>
              <a:buChar char="Ø"/>
            </a:pPr>
            <a:r>
              <a:rPr lang="en-US" dirty="0"/>
              <a:t>Transfers </a:t>
            </a:r>
          </a:p>
        </p:txBody>
      </p:sp>
    </p:spTree>
    <p:extLst>
      <p:ext uri="{BB962C8B-B14F-4D97-AF65-F5344CB8AC3E}">
        <p14:creationId xmlns:p14="http://schemas.microsoft.com/office/powerpoint/2010/main" val="165761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0FDA-6065-4421-9DC9-F7A489791B30}"/>
              </a:ext>
            </a:extLst>
          </p:cNvPr>
          <p:cNvSpPr>
            <a:spLocks noGrp="1"/>
          </p:cNvSpPr>
          <p:nvPr>
            <p:ph type="title"/>
          </p:nvPr>
        </p:nvSpPr>
        <p:spPr/>
        <p:txBody>
          <a:bodyPr/>
          <a:lstStyle/>
          <a:p>
            <a:r>
              <a:rPr lang="en-IN" b="1" dirty="0"/>
              <a:t>ADVANTAGES</a:t>
            </a:r>
          </a:p>
        </p:txBody>
      </p:sp>
      <p:sp>
        <p:nvSpPr>
          <p:cNvPr id="3" name="Content Placeholder 2">
            <a:extLst>
              <a:ext uri="{FF2B5EF4-FFF2-40B4-BE49-F238E27FC236}">
                <a16:creationId xmlns:a16="http://schemas.microsoft.com/office/drawing/2014/main" id="{9263F4BB-0C8B-4382-A1DE-CD1A4EC4730E}"/>
              </a:ext>
            </a:extLst>
          </p:cNvPr>
          <p:cNvSpPr>
            <a:spLocks noGrp="1"/>
          </p:cNvSpPr>
          <p:nvPr>
            <p:ph idx="1"/>
          </p:nvPr>
        </p:nvSpPr>
        <p:spPr/>
        <p:txBody>
          <a:bodyPr/>
          <a:lstStyle/>
          <a:p>
            <a:pPr marL="457200" indent="-457200">
              <a:buFont typeface="+mj-lt"/>
              <a:buAutoNum type="arabicPeriod"/>
            </a:pPr>
            <a:r>
              <a:rPr lang="en-IN" dirty="0"/>
              <a:t>Easy Fund Transaction between accounts.</a:t>
            </a:r>
          </a:p>
          <a:p>
            <a:pPr marL="457200" indent="-457200">
              <a:buFont typeface="+mj-lt"/>
              <a:buAutoNum type="arabicPeriod"/>
            </a:pPr>
            <a:r>
              <a:rPr lang="en-IN" dirty="0"/>
              <a:t>Secure Banking.</a:t>
            </a:r>
          </a:p>
          <a:p>
            <a:pPr marL="457200" indent="-457200">
              <a:buFont typeface="+mj-lt"/>
              <a:buAutoNum type="arabicPeriod"/>
            </a:pPr>
            <a:r>
              <a:rPr lang="en-IN" dirty="0"/>
              <a:t>Access 24/7.</a:t>
            </a:r>
          </a:p>
          <a:p>
            <a:pPr marL="457200" indent="-457200">
              <a:buFont typeface="+mj-lt"/>
              <a:buAutoNum type="arabicPeriod"/>
            </a:pPr>
            <a:r>
              <a:rPr lang="en-IN" dirty="0"/>
              <a:t>Better Services.</a:t>
            </a:r>
          </a:p>
          <a:p>
            <a:pPr marL="457200" indent="-457200">
              <a:buFont typeface="+mj-lt"/>
              <a:buAutoNum type="arabicPeriod"/>
            </a:pPr>
            <a:r>
              <a:rPr lang="en-IN" dirty="0"/>
              <a:t>Transfer Money.</a:t>
            </a:r>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p:txBody>
      </p:sp>
    </p:spTree>
    <p:extLst>
      <p:ext uri="{BB962C8B-B14F-4D97-AF65-F5344CB8AC3E}">
        <p14:creationId xmlns:p14="http://schemas.microsoft.com/office/powerpoint/2010/main" val="2487705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D3F08-A092-4016-BDEF-68D644F9395A}"/>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3FA07C0-84B4-40D2-9819-C03547950A07}"/>
              </a:ext>
            </a:extLst>
          </p:cNvPr>
          <p:cNvSpPr>
            <a:spLocks noGrp="1"/>
          </p:cNvSpPr>
          <p:nvPr>
            <p:ph idx="1"/>
          </p:nvPr>
        </p:nvSpPr>
        <p:spPr/>
        <p:txBody>
          <a:bodyPr/>
          <a:lstStyle/>
          <a:p>
            <a:r>
              <a:rPr lang="en-US" dirty="0"/>
              <a:t>The strategy of bank is to provide value added services and products to the consumers, utilizing the internet extensively. The main aim of E-banking or online banking is to make transactions through online processes and provide customers with more benefits. Providing internet banking is increasingly becoming a “need to have” than “nice to have” services.</a:t>
            </a:r>
            <a:endParaRPr lang="en-IN" dirty="0"/>
          </a:p>
        </p:txBody>
      </p:sp>
    </p:spTree>
    <p:extLst>
      <p:ext uri="{BB962C8B-B14F-4D97-AF65-F5344CB8AC3E}">
        <p14:creationId xmlns:p14="http://schemas.microsoft.com/office/powerpoint/2010/main" val="1903090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9BB6A34-295E-44C2-B2CF-E9B9EF23104D}"/>
              </a:ext>
            </a:extLst>
          </p:cNvPr>
          <p:cNvPicPr>
            <a:picLocks noGrp="1" noChangeAspect="1"/>
          </p:cNvPicPr>
          <p:nvPr>
            <p:ph idx="1"/>
          </p:nvPr>
        </p:nvPicPr>
        <p:blipFill>
          <a:blip r:embed="rId2"/>
          <a:stretch>
            <a:fillRect/>
          </a:stretch>
        </p:blipFill>
        <p:spPr>
          <a:xfrm>
            <a:off x="1205948" y="904494"/>
            <a:ext cx="9780104" cy="5049011"/>
          </a:xfrm>
          <a:prstGeom prst="rect">
            <a:avLst/>
          </a:prstGeom>
        </p:spPr>
      </p:pic>
    </p:spTree>
    <p:extLst>
      <p:ext uri="{BB962C8B-B14F-4D97-AF65-F5344CB8AC3E}">
        <p14:creationId xmlns:p14="http://schemas.microsoft.com/office/powerpoint/2010/main" val="4212817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5572-1559-47CA-9BC7-74177F58001B}"/>
              </a:ext>
            </a:extLst>
          </p:cNvPr>
          <p:cNvSpPr>
            <a:spLocks noGrp="1"/>
          </p:cNvSpPr>
          <p:nvPr>
            <p:ph type="title"/>
          </p:nvPr>
        </p:nvSpPr>
        <p:spPr/>
        <p:txBody>
          <a:bodyPr>
            <a:normAutofit/>
          </a:bodyPr>
          <a:lstStyle/>
          <a:p>
            <a:r>
              <a:rPr lang="en-IN" sz="5400" b="1" dirty="0">
                <a:solidFill>
                  <a:srgbClr val="000000"/>
                </a:solidFill>
                <a:effectLst/>
                <a:latin typeface="Times New Roman" panose="02020603050405020304" pitchFamily="18" charset="0"/>
                <a:ea typeface="Times New Roman" panose="02020603050405020304" pitchFamily="18" charset="0"/>
              </a:rPr>
              <a:t>Introduction</a:t>
            </a:r>
            <a:r>
              <a:rPr lang="en-IN" sz="5400" dirty="0">
                <a:solidFill>
                  <a:srgbClr val="000000"/>
                </a:solidFill>
                <a:effectLst/>
                <a:latin typeface="Times New Roman" panose="02020603050405020304" pitchFamily="18" charset="0"/>
                <a:ea typeface="Times New Roman" panose="02020603050405020304" pitchFamily="18" charset="0"/>
              </a:rPr>
              <a:t> </a:t>
            </a:r>
            <a:endParaRPr lang="en-IN" sz="5400" dirty="0"/>
          </a:p>
        </p:txBody>
      </p:sp>
      <p:sp>
        <p:nvSpPr>
          <p:cNvPr id="3" name="Content Placeholder 2">
            <a:extLst>
              <a:ext uri="{FF2B5EF4-FFF2-40B4-BE49-F238E27FC236}">
                <a16:creationId xmlns:a16="http://schemas.microsoft.com/office/drawing/2014/main" id="{61BAA99D-B71C-492B-BDF8-7073D09F81A9}"/>
              </a:ext>
            </a:extLst>
          </p:cNvPr>
          <p:cNvSpPr>
            <a:spLocks noGrp="1"/>
          </p:cNvSpPr>
          <p:nvPr>
            <p:ph idx="1"/>
          </p:nvPr>
        </p:nvSpPr>
        <p:spPr>
          <a:xfrm>
            <a:off x="1295402" y="2556932"/>
            <a:ext cx="9601196" cy="3318936"/>
          </a:xfrm>
        </p:spPr>
        <p:txBody>
          <a:bodyPr>
            <a:normAutofit/>
          </a:bodyPr>
          <a:lstStyle/>
          <a:p>
            <a:pPr marL="0" indent="0" algn="ctr">
              <a:buNone/>
            </a:pPr>
            <a:r>
              <a:rPr lang="en-IN" sz="2800" dirty="0">
                <a:solidFill>
                  <a:srgbClr val="111111"/>
                </a:solidFill>
                <a:effectLst/>
                <a:highlight>
                  <a:srgbClr val="FFFFFF"/>
                </a:highlight>
                <a:latin typeface="Times New Roman" panose="02020603050405020304" pitchFamily="18" charset="0"/>
                <a:ea typeface="Times New Roman" panose="02020603050405020304" pitchFamily="18" charset="0"/>
              </a:rPr>
              <a:t>Online banking offers customers almost every service traditionally available through a local branch including deposits, transfers, and online bill payments. Virtually every banking institution has some form of </a:t>
            </a:r>
            <a:r>
              <a:rPr lang="en-IN" sz="2800" dirty="0">
                <a:solidFill>
                  <a:srgbClr val="2C40D0"/>
                </a:solidFill>
                <a:effectLst/>
                <a:highlight>
                  <a:srgbClr val="FFFFFF"/>
                </a:highlight>
                <a:latin typeface="Times New Roman" panose="02020603050405020304" pitchFamily="18" charset="0"/>
                <a:ea typeface="Times New Roman" panose="02020603050405020304" pitchFamily="18" charset="0"/>
                <a:hlinkClick r:id="rId2"/>
              </a:rPr>
              <a:t>online banking</a:t>
            </a:r>
            <a:r>
              <a:rPr lang="en-IN" sz="2800" dirty="0">
                <a:solidFill>
                  <a:srgbClr val="111111"/>
                </a:solidFill>
                <a:effectLst/>
                <a:highlight>
                  <a:srgbClr val="FFFFFF"/>
                </a:highlight>
                <a:latin typeface="Times New Roman" panose="02020603050405020304" pitchFamily="18" charset="0"/>
                <a:ea typeface="Times New Roman" panose="02020603050405020304" pitchFamily="18" charset="0"/>
              </a:rPr>
              <a:t>, available both on desktop versions and through mobile apps.</a:t>
            </a:r>
            <a:endParaRPr lang="en-IN" sz="2800" dirty="0"/>
          </a:p>
        </p:txBody>
      </p:sp>
    </p:spTree>
    <p:extLst>
      <p:ext uri="{BB962C8B-B14F-4D97-AF65-F5344CB8AC3E}">
        <p14:creationId xmlns:p14="http://schemas.microsoft.com/office/powerpoint/2010/main" val="984194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DB2AA-3D63-4A6F-B8B6-B7B8CCFF1F7F}"/>
              </a:ext>
            </a:extLst>
          </p:cNvPr>
          <p:cNvSpPr>
            <a:spLocks noGrp="1"/>
          </p:cNvSpPr>
          <p:nvPr>
            <p:ph type="title"/>
          </p:nvPr>
        </p:nvSpPr>
        <p:spPr/>
        <p:txBody>
          <a:bodyPr/>
          <a:lstStyle/>
          <a:p>
            <a:r>
              <a:rPr lang="en-IN" dirty="0"/>
              <a:t>Background Of Project</a:t>
            </a:r>
          </a:p>
        </p:txBody>
      </p:sp>
      <p:sp>
        <p:nvSpPr>
          <p:cNvPr id="3" name="Content Placeholder 2">
            <a:extLst>
              <a:ext uri="{FF2B5EF4-FFF2-40B4-BE49-F238E27FC236}">
                <a16:creationId xmlns:a16="http://schemas.microsoft.com/office/drawing/2014/main" id="{B23F0525-7B50-4E89-8C7F-B50D81B93145}"/>
              </a:ext>
            </a:extLst>
          </p:cNvPr>
          <p:cNvSpPr>
            <a:spLocks noGrp="1"/>
          </p:cNvSpPr>
          <p:nvPr>
            <p:ph idx="1"/>
          </p:nvPr>
        </p:nvSpPr>
        <p:spPr/>
        <p:txBody>
          <a:bodyPr>
            <a:normAutofit fontScale="92500" lnSpcReduction="10000"/>
          </a:bodyPr>
          <a:lstStyle/>
          <a:p>
            <a:pPr marL="0" indent="0">
              <a:buNone/>
            </a:pPr>
            <a:r>
              <a:rPr lang="en-US" dirty="0"/>
              <a:t>ICIN is one of the top banking firms that accepts deposits from the public for the purpose of lending loans to the public. It also invests an amount in securities. Recently, the business analysts noticed a drop in the number of customers of the bank. They found out that online banking systems of banks like AXIS and American Express are gaining more profits by eliminating middlemen from the equation. As a result, the team decided to hire a Full Stack developer who can develop an online banking web application with a rich and user-friendly interface. You are hired as one of the Full Stack Java developers and have been asked to develop the web application. The management team has provided you with the requirements and their business model so that you can easily arrange different components of the application.</a:t>
            </a:r>
            <a:endParaRPr lang="en-IN" dirty="0"/>
          </a:p>
        </p:txBody>
      </p:sp>
    </p:spTree>
    <p:extLst>
      <p:ext uri="{BB962C8B-B14F-4D97-AF65-F5344CB8AC3E}">
        <p14:creationId xmlns:p14="http://schemas.microsoft.com/office/powerpoint/2010/main" val="3240293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F413-B12C-40D9-B5C1-3CDFF5429BD4}"/>
              </a:ext>
            </a:extLst>
          </p:cNvPr>
          <p:cNvSpPr>
            <a:spLocks noGrp="1"/>
          </p:cNvSpPr>
          <p:nvPr>
            <p:ph type="title"/>
          </p:nvPr>
        </p:nvSpPr>
        <p:spPr/>
        <p:txBody>
          <a:bodyPr/>
          <a:lstStyle/>
          <a:p>
            <a:r>
              <a:rPr lang="en-IN" dirty="0"/>
              <a:t>Procedure of Online Banking</a:t>
            </a:r>
          </a:p>
        </p:txBody>
      </p:sp>
      <p:sp>
        <p:nvSpPr>
          <p:cNvPr id="3" name="Content Placeholder 2">
            <a:extLst>
              <a:ext uri="{FF2B5EF4-FFF2-40B4-BE49-F238E27FC236}">
                <a16:creationId xmlns:a16="http://schemas.microsoft.com/office/drawing/2014/main" id="{FF1A785E-24E1-4CFF-B6E0-65A5CAF56E22}"/>
              </a:ext>
            </a:extLst>
          </p:cNvPr>
          <p:cNvSpPr>
            <a:spLocks noGrp="1"/>
          </p:cNvSpPr>
          <p:nvPr>
            <p:ph idx="1"/>
          </p:nvPr>
        </p:nvSpPr>
        <p:spPr/>
        <p:txBody>
          <a:bodyPr>
            <a:normAutofit/>
          </a:bodyPr>
          <a:lstStyle/>
          <a:p>
            <a:pPr marL="0" indent="0">
              <a:buNone/>
            </a:pPr>
            <a:r>
              <a:rPr lang="en-US" dirty="0"/>
              <a:t> </a:t>
            </a:r>
          </a:p>
          <a:p>
            <a:pPr marL="0" indent="0">
              <a:buNone/>
            </a:pPr>
            <a:r>
              <a:rPr lang="en-US" dirty="0"/>
              <a:t>Online banking investigates the entry threshold providing a new transaction service channel for the use of normal users, Organizations and Academicians.  Customer must have a valid user id and password to login to the system.  If a wrong password is given in succession, that account will be locked and the customer will not be able to use it.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652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F1A9-7BE3-41FB-9B99-543F2BC32024}"/>
              </a:ext>
            </a:extLst>
          </p:cNvPr>
          <p:cNvSpPr>
            <a:spLocks noGrp="1"/>
          </p:cNvSpPr>
          <p:nvPr>
            <p:ph type="title"/>
          </p:nvPr>
        </p:nvSpPr>
        <p:spPr/>
        <p:txBody>
          <a:bodyPr/>
          <a:lstStyle/>
          <a:p>
            <a:r>
              <a:rPr lang="en-IN" dirty="0"/>
              <a:t>Procedure of Online Banking</a:t>
            </a:r>
          </a:p>
        </p:txBody>
      </p:sp>
      <p:sp>
        <p:nvSpPr>
          <p:cNvPr id="3" name="Content Placeholder 2">
            <a:extLst>
              <a:ext uri="{FF2B5EF4-FFF2-40B4-BE49-F238E27FC236}">
                <a16:creationId xmlns:a16="http://schemas.microsoft.com/office/drawing/2014/main" id="{B360E2CA-E1C8-4523-854D-504F32F982CE}"/>
              </a:ext>
            </a:extLst>
          </p:cNvPr>
          <p:cNvSpPr>
            <a:spLocks noGrp="1"/>
          </p:cNvSpPr>
          <p:nvPr>
            <p:ph idx="1"/>
          </p:nvPr>
        </p:nvSpPr>
        <p:spPr/>
        <p:txBody>
          <a:bodyPr/>
          <a:lstStyle/>
          <a:p>
            <a:r>
              <a:rPr lang="en-US" dirty="0"/>
              <a:t>After the valid user logs in he is shown the list of accounts he has with the bank. On selecting the desired account he is taken to a page which shows the present balance in that particular account number. User can request for the details of the last ‘n’ numb.er of transactions that he has performed</a:t>
            </a:r>
            <a:endParaRPr lang="en-IN" dirty="0"/>
          </a:p>
        </p:txBody>
      </p:sp>
    </p:spTree>
    <p:extLst>
      <p:ext uri="{BB962C8B-B14F-4D97-AF65-F5344CB8AC3E}">
        <p14:creationId xmlns:p14="http://schemas.microsoft.com/office/powerpoint/2010/main" val="154043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DF84-BB56-429C-89E3-C4623EC39CDD}"/>
              </a:ext>
            </a:extLst>
          </p:cNvPr>
          <p:cNvSpPr>
            <a:spLocks noGrp="1"/>
          </p:cNvSpPr>
          <p:nvPr>
            <p:ph type="title"/>
          </p:nvPr>
        </p:nvSpPr>
        <p:spPr/>
        <p:txBody>
          <a:bodyPr>
            <a:normAutofit/>
          </a:bodyPr>
          <a:lstStyle/>
          <a:p>
            <a:r>
              <a:rPr lang="en-IN" b="1" dirty="0">
                <a:solidFill>
                  <a:srgbClr val="000000"/>
                </a:solidFill>
                <a:effectLst/>
                <a:latin typeface="Times New Roman" panose="02020603050405020304" pitchFamily="18" charset="0"/>
                <a:ea typeface="Times New Roman" panose="02020603050405020304" pitchFamily="18" charset="0"/>
              </a:rPr>
              <a:t>Scope and System Overview</a:t>
            </a:r>
            <a:endParaRPr lang="en-IN" dirty="0"/>
          </a:p>
        </p:txBody>
      </p:sp>
      <p:sp>
        <p:nvSpPr>
          <p:cNvPr id="3" name="Content Placeholder 2">
            <a:extLst>
              <a:ext uri="{FF2B5EF4-FFF2-40B4-BE49-F238E27FC236}">
                <a16:creationId xmlns:a16="http://schemas.microsoft.com/office/drawing/2014/main" id="{C1AB56E7-9B50-4955-8BBA-84ABFC7F018A}"/>
              </a:ext>
            </a:extLst>
          </p:cNvPr>
          <p:cNvSpPr>
            <a:spLocks noGrp="1"/>
          </p:cNvSpPr>
          <p:nvPr>
            <p:ph idx="1"/>
          </p:nvPr>
        </p:nvSpPr>
        <p:spPr/>
        <p:txBody>
          <a:bodyPr>
            <a:normAutofit/>
          </a:bodyPr>
          <a:lstStyle/>
          <a:p>
            <a:pPr marL="0" indent="0">
              <a:buNone/>
            </a:pPr>
            <a:r>
              <a:rPr lang="en-IN" sz="2800" b="1" dirty="0">
                <a:solidFill>
                  <a:srgbClr val="202124"/>
                </a:solidFill>
                <a:highlight>
                  <a:srgbClr val="FFFFFF"/>
                </a:highlight>
                <a:latin typeface="Times New Roman" panose="02020603050405020304" pitchFamily="18" charset="0"/>
                <a:ea typeface="Times New Roman" panose="02020603050405020304" pitchFamily="18" charset="0"/>
              </a:rPr>
              <a:t>Scope:</a:t>
            </a:r>
          </a:p>
          <a:p>
            <a:pPr marL="0" indent="0">
              <a:buNone/>
            </a:pPr>
            <a:r>
              <a:rPr lang="en-IN" sz="2000" dirty="0">
                <a:solidFill>
                  <a:srgbClr val="202124"/>
                </a:solidFill>
                <a:effectLst/>
                <a:highlight>
                  <a:srgbClr val="FFFFFF"/>
                </a:highlight>
                <a:latin typeface="Times New Roman" panose="02020603050405020304" pitchFamily="18" charset="0"/>
                <a:ea typeface="Times New Roman" panose="02020603050405020304" pitchFamily="18" charset="0"/>
              </a:rPr>
              <a:t>Customers can perform financial transactions like transfer funds online, pay bills, apply for loans and open a savings account among various other debit card transactions.</a:t>
            </a:r>
          </a:p>
          <a:p>
            <a:pPr marL="0" indent="0">
              <a:buNone/>
            </a:pPr>
            <a:r>
              <a:rPr lang="en-IN" sz="2800" b="1" dirty="0">
                <a:effectLst/>
                <a:latin typeface="Times New Roman" panose="02020603050405020304" pitchFamily="18" charset="0"/>
                <a:ea typeface="Times New Roman" panose="02020603050405020304" pitchFamily="18" charset="0"/>
              </a:rPr>
              <a:t>System Overview</a:t>
            </a:r>
            <a:r>
              <a:rPr lang="en-IN" sz="2800" dirty="0">
                <a:effectLst/>
                <a:latin typeface="Times New Roman" panose="02020603050405020304" pitchFamily="18" charset="0"/>
                <a:ea typeface="Times New Roman" panose="02020603050405020304" pitchFamily="18" charset="0"/>
              </a:rPr>
              <a:t> :</a:t>
            </a:r>
          </a:p>
          <a:p>
            <a:pPr marL="0" indent="0">
              <a:buNone/>
            </a:pPr>
            <a:r>
              <a:rPr lang="en-IN" sz="1800" dirty="0">
                <a:effectLst/>
                <a:latin typeface="Times New Roman" panose="02020603050405020304" pitchFamily="18" charset="0"/>
                <a:ea typeface="Times New Roman" panose="02020603050405020304" pitchFamily="18" charset="0"/>
              </a:rPr>
              <a:t>The “Online Banking” should support basic functionalities for all below listed users. </a:t>
            </a:r>
          </a:p>
          <a:p>
            <a:pPr marL="342900" indent="-342900">
              <a:buFont typeface="+mj-lt"/>
              <a:buAutoNum type="arabicPeriod"/>
            </a:pPr>
            <a:r>
              <a:rPr lang="en-IN" sz="1800" dirty="0">
                <a:latin typeface="Times New Roman" panose="02020603050405020304" pitchFamily="18" charset="0"/>
                <a:ea typeface="Calibri" panose="020F0502020204030204" pitchFamily="34" charset="0"/>
              </a:rPr>
              <a:t>User</a:t>
            </a:r>
          </a:p>
          <a:p>
            <a:pPr marL="342900" indent="-342900">
              <a:buFont typeface="+mj-lt"/>
              <a:buAutoNum type="arabicPeriod"/>
            </a:pPr>
            <a:r>
              <a:rPr lang="en-IN" sz="1800" dirty="0">
                <a:effectLst/>
                <a:latin typeface="Times New Roman" panose="02020603050405020304" pitchFamily="18" charset="0"/>
                <a:ea typeface="Calibri" panose="020F0502020204030204" pitchFamily="34" charset="0"/>
              </a:rPr>
              <a:t>Admin</a:t>
            </a:r>
            <a:endParaRPr lang="en-IN" sz="1800" dirty="0">
              <a:effectLst/>
              <a:latin typeface="Calibri" panose="020F0502020204030204" pitchFamily="34" charset="0"/>
              <a:ea typeface="Calibri" panose="020F0502020204030204" pitchFamily="34" charset="0"/>
            </a:endParaRPr>
          </a:p>
          <a:p>
            <a:pPr marL="0" indent="0">
              <a:buNone/>
            </a:pPr>
            <a:endParaRPr lang="en-IN" sz="2000" dirty="0"/>
          </a:p>
        </p:txBody>
      </p:sp>
    </p:spTree>
    <p:extLst>
      <p:ext uri="{BB962C8B-B14F-4D97-AF65-F5344CB8AC3E}">
        <p14:creationId xmlns:p14="http://schemas.microsoft.com/office/powerpoint/2010/main" val="109513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738F-504B-40B8-AA97-4107C685A8C1}"/>
              </a:ext>
            </a:extLst>
          </p:cNvPr>
          <p:cNvSpPr>
            <a:spLocks noGrp="1"/>
          </p:cNvSpPr>
          <p:nvPr>
            <p:ph type="title"/>
          </p:nvPr>
        </p:nvSpPr>
        <p:spPr/>
        <p:txBody>
          <a:bodyPr/>
          <a:lstStyle/>
          <a:p>
            <a:r>
              <a:rPr lang="en-IN" b="1" dirty="0"/>
              <a:t>TECHNOLOGIES USED</a:t>
            </a:r>
          </a:p>
        </p:txBody>
      </p:sp>
      <p:sp>
        <p:nvSpPr>
          <p:cNvPr id="3" name="Content Placeholder 2">
            <a:extLst>
              <a:ext uri="{FF2B5EF4-FFF2-40B4-BE49-F238E27FC236}">
                <a16:creationId xmlns:a16="http://schemas.microsoft.com/office/drawing/2014/main" id="{83151B35-7678-4785-8E74-64B0035BFDFD}"/>
              </a:ext>
            </a:extLst>
          </p:cNvPr>
          <p:cNvSpPr>
            <a:spLocks noGrp="1"/>
          </p:cNvSpPr>
          <p:nvPr>
            <p:ph idx="1"/>
          </p:nvPr>
        </p:nvSpPr>
        <p:spPr/>
        <p:txBody>
          <a:bodyPr/>
          <a:lstStyle/>
          <a:p>
            <a:pPr marL="0" indent="0">
              <a:buNone/>
            </a:pPr>
            <a:r>
              <a:rPr lang="en-IN" dirty="0"/>
              <a:t>OPERATING SYSTEM   :     Windows 10</a:t>
            </a:r>
          </a:p>
          <a:p>
            <a:pPr marL="0" indent="0">
              <a:buNone/>
            </a:pPr>
            <a:r>
              <a:rPr lang="en-IN" dirty="0"/>
              <a:t>FRONT END                   : Html, CSS, Type script(Angular)</a:t>
            </a:r>
          </a:p>
          <a:p>
            <a:pPr marL="0" indent="0">
              <a:buNone/>
            </a:pPr>
            <a:r>
              <a:rPr lang="en-IN" dirty="0"/>
              <a:t>SERVER SIDE SCRIPT   :     Apache tomcat 8</a:t>
            </a:r>
          </a:p>
          <a:p>
            <a:pPr marL="0" indent="0">
              <a:buNone/>
            </a:pPr>
            <a:r>
              <a:rPr lang="en-IN" dirty="0"/>
              <a:t>DATABASE                      :     MySQL</a:t>
            </a:r>
          </a:p>
          <a:p>
            <a:pPr marL="0" indent="0">
              <a:buNone/>
            </a:pPr>
            <a:r>
              <a:rPr lang="en-IN" dirty="0"/>
              <a:t>TESTING                         :     J Unit testing</a:t>
            </a:r>
          </a:p>
          <a:p>
            <a:pPr marL="0" indent="0">
              <a:buNone/>
            </a:pPr>
            <a:r>
              <a:rPr lang="en-IN" dirty="0"/>
              <a:t>BACKEND                       :  Spring Boot</a:t>
            </a:r>
          </a:p>
        </p:txBody>
      </p:sp>
    </p:spTree>
    <p:extLst>
      <p:ext uri="{BB962C8B-B14F-4D97-AF65-F5344CB8AC3E}">
        <p14:creationId xmlns:p14="http://schemas.microsoft.com/office/powerpoint/2010/main" val="1264868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0E151-04D7-4949-971D-C11E091906B8}"/>
              </a:ext>
            </a:extLst>
          </p:cNvPr>
          <p:cNvSpPr>
            <a:spLocks noGrp="1"/>
          </p:cNvSpPr>
          <p:nvPr>
            <p:ph type="title"/>
          </p:nvPr>
        </p:nvSpPr>
        <p:spPr/>
        <p:txBody>
          <a:bodyPr/>
          <a:lstStyle/>
          <a:p>
            <a:r>
              <a:rPr lang="en-IN" b="1" dirty="0"/>
              <a:t>ADMIN MODULE</a:t>
            </a:r>
          </a:p>
        </p:txBody>
      </p:sp>
      <p:sp>
        <p:nvSpPr>
          <p:cNvPr id="3" name="Content Placeholder 2">
            <a:extLst>
              <a:ext uri="{FF2B5EF4-FFF2-40B4-BE49-F238E27FC236}">
                <a16:creationId xmlns:a16="http://schemas.microsoft.com/office/drawing/2014/main" id="{70454D27-34CD-4E20-8740-C384C5557ACD}"/>
              </a:ext>
            </a:extLst>
          </p:cNvPr>
          <p:cNvSpPr>
            <a:spLocks noGrp="1"/>
          </p:cNvSpPr>
          <p:nvPr>
            <p:ph idx="1"/>
          </p:nvPr>
        </p:nvSpPr>
        <p:spPr/>
        <p:txBody>
          <a:bodyPr>
            <a:normAutofit fontScale="77500" lnSpcReduction="20000"/>
          </a:bodyPr>
          <a:lstStyle/>
          <a:p>
            <a:pPr marL="0" indent="0">
              <a:buNone/>
            </a:pPr>
            <a:endParaRPr lang="en-IN" dirty="0"/>
          </a:p>
          <a:p>
            <a:pPr marL="0" indent="0">
              <a:buNone/>
            </a:pPr>
            <a:r>
              <a:rPr lang="en-IN" dirty="0"/>
              <a:t>          Only Admin can Delete Records, can approve Loan Request, Chequebook Request and Block User.</a:t>
            </a:r>
          </a:p>
          <a:p>
            <a:pPr marL="0" indent="0">
              <a:buNone/>
            </a:pPr>
            <a:r>
              <a:rPr lang="en-IN" dirty="0"/>
              <a:t>1. Admin login Page</a:t>
            </a:r>
          </a:p>
          <a:p>
            <a:pPr marL="0" indent="0">
              <a:buNone/>
            </a:pPr>
            <a:r>
              <a:rPr lang="en-IN" dirty="0"/>
              <a:t>2.Loan approval Page</a:t>
            </a:r>
          </a:p>
          <a:p>
            <a:pPr marL="0" indent="0">
              <a:buNone/>
            </a:pPr>
            <a:r>
              <a:rPr lang="en-IN" dirty="0"/>
              <a:t>3. Loan Approval and rejection list Page</a:t>
            </a:r>
          </a:p>
          <a:p>
            <a:pPr marL="0" indent="0">
              <a:buNone/>
            </a:pPr>
            <a:r>
              <a:rPr lang="en-IN" dirty="0"/>
              <a:t>4. Transaction Report</a:t>
            </a:r>
          </a:p>
          <a:p>
            <a:pPr marL="0" indent="0">
              <a:buNone/>
            </a:pPr>
            <a:r>
              <a:rPr lang="en-IN" dirty="0"/>
              <a:t>5. ChequeBook Request Approval</a:t>
            </a:r>
          </a:p>
          <a:p>
            <a:pPr marL="0" indent="0">
              <a:buNone/>
            </a:pPr>
            <a:r>
              <a:rPr lang="en-IN" dirty="0"/>
              <a:t>6. Fund Transfer.</a:t>
            </a:r>
          </a:p>
          <a:p>
            <a:pPr marL="0" indent="0">
              <a:buNone/>
            </a:pPr>
            <a:endParaRPr lang="en-IN" dirty="0"/>
          </a:p>
        </p:txBody>
      </p:sp>
    </p:spTree>
    <p:extLst>
      <p:ext uri="{BB962C8B-B14F-4D97-AF65-F5344CB8AC3E}">
        <p14:creationId xmlns:p14="http://schemas.microsoft.com/office/powerpoint/2010/main" val="319089684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291</TotalTime>
  <Words>784</Words>
  <Application>Microsoft Office PowerPoint</Application>
  <PresentationFormat>Widescreen</PresentationFormat>
  <Paragraphs>100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Organic</vt:lpstr>
      <vt:lpstr>Online Banking</vt:lpstr>
      <vt:lpstr>TEAM MEMBERS</vt:lpstr>
      <vt:lpstr>Introduction </vt:lpstr>
      <vt:lpstr>Background Of Project</vt:lpstr>
      <vt:lpstr>Procedure of Online Banking</vt:lpstr>
      <vt:lpstr>Procedure of Online Banking</vt:lpstr>
      <vt:lpstr>Scope and System Overview</vt:lpstr>
      <vt:lpstr>TECHNOLOGIES USED</vt:lpstr>
      <vt:lpstr>ADMIN MODULE</vt:lpstr>
      <vt:lpstr>USER MODULE</vt:lpstr>
      <vt:lpstr>User Module</vt:lpstr>
      <vt:lpstr>Assumptions</vt:lpstr>
      <vt:lpstr>PowerPoint Presentation</vt:lpstr>
      <vt:lpstr>PowerPoint Presentation</vt:lpstr>
      <vt:lpstr>PowerPoint Presentation</vt:lpstr>
      <vt:lpstr>PowerPoint Presentation</vt:lpstr>
      <vt:lpstr>PowerPoint Presentation</vt:lpstr>
      <vt:lpstr>PowerPoint Presentation</vt:lpstr>
      <vt:lpstr>Unit Testing</vt:lpstr>
      <vt:lpstr>OUTPUT Welcome Page</vt:lpstr>
      <vt:lpstr> Admin Page</vt:lpstr>
      <vt:lpstr>User Page</vt:lpstr>
      <vt:lpstr>Loan Request</vt:lpstr>
      <vt:lpstr>Cheque Book Request</vt:lpstr>
      <vt:lpstr>Features</vt:lpstr>
      <vt:lpstr>ADVANTAGES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Banking</dc:title>
  <dc:creator>Admin</dc:creator>
  <cp:lastModifiedBy>poornamiriyala1@gmail.com</cp:lastModifiedBy>
  <cp:revision>63</cp:revision>
  <dcterms:created xsi:type="dcterms:W3CDTF">2022-02-23T07:11:06Z</dcterms:created>
  <dcterms:modified xsi:type="dcterms:W3CDTF">2022-02-25T14:22:11Z</dcterms:modified>
</cp:coreProperties>
</file>